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0287000"/>
  <p:notesSz cx="6858000" cy="9144000"/>
  <p:embeddedFontLst>
    <p:embeddedFont>
      <p:font typeface="Pretendard Bold" panose="020B0600000101010101" charset="-127"/>
      <p:bold r:id="rId3"/>
    </p:embeddedFont>
    <p:embeddedFont>
      <p:font typeface="Pretendard ExtraBold" panose="020B0600000101010101" charset="-127"/>
      <p:bold r:id="rId4"/>
    </p:embeddedFont>
    <p:embeddedFont>
      <p:font typeface="Pretendard Medium" panose="020B0600000101010101" charset="-127"/>
      <p:bold r:id="rId5"/>
    </p:embeddedFont>
    <p:embeddedFont>
      <p:font typeface="Pretendard Regular" panose="020B0600000101010101" charset="-127"/>
      <p:regular r:id="rId6"/>
    </p:embeddedFont>
    <p:embeddedFont>
      <p:font typeface="THEBanilB" panose="020B0600000101010101" charset="-127"/>
      <p:regular r:id="rId7"/>
    </p:embeddedFont>
    <p:embeddedFont>
      <p:font typeface="THEBanilM" panose="020B0600000101010101" charset="-127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2" d="100"/>
          <a:sy n="102" d="100"/>
        </p:scale>
        <p:origin x="10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0"/>
            <a:ext cx="7277100" cy="20701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200" y="0"/>
            <a:ext cx="6680200" cy="139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300" y="7556500"/>
            <a:ext cx="7277100" cy="2730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 amt="42000"/>
          </a:blip>
          <a:stretch>
            <a:fillRect/>
          </a:stretch>
        </p:blipFill>
        <p:spPr>
          <a:xfrm>
            <a:off x="4140200" y="139700"/>
            <a:ext cx="4724400" cy="1943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500" y="5397500"/>
            <a:ext cx="2349500" cy="2349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1300" y="10160000"/>
            <a:ext cx="6680200" cy="1397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08200" y="2349500"/>
            <a:ext cx="3213100" cy="279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sz="1500" b="0" i="0" u="none" strike="noStrike" spc="-100">
                <a:solidFill>
                  <a:srgbClr val="12887A"/>
                </a:solidFill>
                <a:ea typeface="Pretendard Bold"/>
              </a:rPr>
              <a:t>국제학술대회</a:t>
            </a:r>
            <a:r>
              <a:rPr lang="en-US" sz="1500" b="0" i="0" u="none" strike="noStrike" spc="-100">
                <a:solidFill>
                  <a:srgbClr val="12887A"/>
                </a:solidFill>
                <a:latin typeface="Pretendard Bold"/>
              </a:rPr>
              <a:t> </a:t>
            </a:r>
            <a:r>
              <a:rPr lang="ko-KR" sz="1500" b="0" i="0" u="none" strike="noStrike" spc="-100">
                <a:solidFill>
                  <a:srgbClr val="12887A"/>
                </a:solidFill>
                <a:ea typeface="Pretendard Bold"/>
              </a:rPr>
              <a:t>일정</a:t>
            </a:r>
            <a:r>
              <a:rPr lang="en-US" sz="1500" b="0" i="0" u="none" strike="noStrike" spc="-100">
                <a:solidFill>
                  <a:srgbClr val="12887A"/>
                </a:solidFill>
                <a:latin typeface="Pretendard Bold"/>
              </a:rPr>
              <a:t> </a:t>
            </a:r>
            <a:r>
              <a:rPr lang="ko-KR" sz="1500" b="0" i="0" u="none" strike="noStrike" spc="-100">
                <a:solidFill>
                  <a:srgbClr val="12887A"/>
                </a:solidFill>
                <a:ea typeface="Pretendard Bold"/>
              </a:rPr>
              <a:t>및</a:t>
            </a:r>
            <a:r>
              <a:rPr lang="en-US" sz="1500" b="0" i="0" u="none" strike="noStrike" spc="-100">
                <a:solidFill>
                  <a:srgbClr val="12887A"/>
                </a:solidFill>
                <a:latin typeface="Pretendard Bold"/>
              </a:rPr>
              <a:t> </a:t>
            </a:r>
            <a:r>
              <a:rPr lang="ko-KR" sz="1500" b="0" i="0" u="none" strike="noStrike" spc="-100">
                <a:solidFill>
                  <a:srgbClr val="12887A"/>
                </a:solidFill>
                <a:ea typeface="Pretendard Bold"/>
              </a:rPr>
              <a:t>장소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32000" y="342900"/>
            <a:ext cx="6553200" cy="1549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en-US" sz="3000" b="0" i="0" u="none" strike="noStrike" spc="-200">
                <a:solidFill>
                  <a:srgbClr val="FFFFFF"/>
                </a:solidFill>
                <a:latin typeface="THEBanilB"/>
              </a:rPr>
              <a:t>2024 </a:t>
            </a:r>
          </a:p>
          <a:p>
            <a:pPr lvl="0" algn="l">
              <a:lnSpc>
                <a:spcPct val="99600"/>
              </a:lnSpc>
            </a:pP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한국신경근육물리치료학회</a:t>
            </a:r>
            <a:r>
              <a:rPr lang="en-US" sz="3300" b="0" i="0" u="none" strike="noStrike" spc="-200">
                <a:solidFill>
                  <a:srgbClr val="FFFFFF"/>
                </a:solidFill>
                <a:latin typeface="THEBanilB"/>
              </a:rPr>
              <a:t> </a:t>
            </a: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국제학술대회</a:t>
            </a:r>
            <a:r>
              <a:rPr lang="en-US" sz="3300" b="0" i="0" u="none" strike="noStrike" spc="-200">
                <a:solidFill>
                  <a:srgbClr val="FFFFFF"/>
                </a:solidFill>
                <a:latin typeface="THEBanilB"/>
              </a:rPr>
              <a:t> </a:t>
            </a: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초록</a:t>
            </a:r>
            <a:r>
              <a:rPr lang="en-US" sz="3300" b="0" i="0" u="none" strike="noStrike" spc="-200">
                <a:solidFill>
                  <a:srgbClr val="FFFFFF"/>
                </a:solidFill>
                <a:latin typeface="THEBanilB"/>
              </a:rPr>
              <a:t> </a:t>
            </a: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발표</a:t>
            </a:r>
            <a:r>
              <a:rPr lang="en-US" sz="3300" b="0" i="0" u="none" strike="noStrike" spc="-200">
                <a:solidFill>
                  <a:srgbClr val="FFFFFF"/>
                </a:solidFill>
                <a:latin typeface="THEBanilB"/>
              </a:rPr>
              <a:t> </a:t>
            </a: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신청</a:t>
            </a:r>
            <a:r>
              <a:rPr lang="en-US" sz="3300" b="0" i="0" u="none" strike="noStrike" spc="-200">
                <a:solidFill>
                  <a:srgbClr val="FFFFFF"/>
                </a:solidFill>
                <a:latin typeface="THEBanilB"/>
              </a:rPr>
              <a:t> </a:t>
            </a:r>
            <a:r>
              <a:rPr lang="ko-KR" sz="3300" b="0" i="0" u="none" strike="noStrike" spc="-200">
                <a:solidFill>
                  <a:srgbClr val="FFFFFF"/>
                </a:solidFill>
                <a:ea typeface="THEBanilB"/>
              </a:rPr>
              <a:t>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82800" y="2946400"/>
            <a:ext cx="6248400" cy="64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24499"/>
              </a:lnSpc>
            </a:pP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•2024. 9. 6(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금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) ~ 9. 8(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일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)  </a:t>
            </a:r>
          </a:p>
          <a:p>
            <a:pPr lvl="0" algn="just">
              <a:lnSpc>
                <a:spcPct val="124499"/>
              </a:lnSpc>
            </a:pP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건양대학교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 : 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대전시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 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서구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 </a:t>
            </a:r>
            <a:r>
              <a:rPr lang="ko-KR" sz="1200" b="0" i="0" u="none" strike="noStrike" spc="-100" dirty="0" err="1">
                <a:solidFill>
                  <a:srgbClr val="12887A"/>
                </a:solidFill>
                <a:ea typeface="Pretendard Medium"/>
              </a:rPr>
              <a:t>관저동로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 158 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메디컬</a:t>
            </a:r>
            <a:r>
              <a:rPr lang="en-US" sz="1200" b="0" i="0" u="none" strike="noStrike" spc="-100" dirty="0">
                <a:solidFill>
                  <a:srgbClr val="12887A"/>
                </a:solidFill>
                <a:latin typeface="Pretendard Medium"/>
              </a:rPr>
              <a:t> </a:t>
            </a:r>
            <a:r>
              <a:rPr 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캠퍼스</a:t>
            </a:r>
            <a:r>
              <a:rPr lang="en-US" altLang="ko-KR" sz="1200" b="0" i="0" u="none" strike="noStrike" spc="-100" dirty="0">
                <a:solidFill>
                  <a:srgbClr val="12887A"/>
                </a:solidFill>
                <a:ea typeface="Pretendard Medium"/>
              </a:rPr>
              <a:t>  </a:t>
            </a:r>
            <a:r>
              <a:rPr lang="en-US" altLang="ko-KR" sz="1200" spc="-100" dirty="0">
                <a:solidFill>
                  <a:srgbClr val="12887A"/>
                </a:solidFill>
                <a:ea typeface="Pretendard Medium"/>
              </a:rPr>
              <a:t>(</a:t>
            </a:r>
            <a:r>
              <a:rPr lang="ko-KR" altLang="en-US" sz="1200" spc="-100" dirty="0">
                <a:solidFill>
                  <a:srgbClr val="12887A"/>
                </a:solidFill>
                <a:ea typeface="Pretendard Medium"/>
              </a:rPr>
              <a:t>죽헌정보관 </a:t>
            </a:r>
            <a:r>
              <a:rPr lang="en-US" altLang="ko-KR" sz="1200" spc="-100" dirty="0">
                <a:solidFill>
                  <a:srgbClr val="12887A"/>
                </a:solidFill>
                <a:ea typeface="Pretendard Medium"/>
              </a:rPr>
              <a:t>5</a:t>
            </a:r>
            <a:r>
              <a:rPr lang="ko-KR" altLang="en-US" sz="1200" spc="-100" dirty="0">
                <a:solidFill>
                  <a:srgbClr val="12887A"/>
                </a:solidFill>
                <a:ea typeface="Pretendard Medium"/>
              </a:rPr>
              <a:t>층 </a:t>
            </a:r>
            <a:r>
              <a:rPr lang="ko-KR" altLang="en-US" sz="1200" spc="-100" dirty="0" err="1">
                <a:solidFill>
                  <a:srgbClr val="12887A"/>
                </a:solidFill>
                <a:ea typeface="Pretendard Medium"/>
              </a:rPr>
              <a:t>리버럴아츠홀</a:t>
            </a:r>
            <a:r>
              <a:rPr lang="en-US" altLang="ko-KR" sz="1200" spc="-100" dirty="0">
                <a:solidFill>
                  <a:srgbClr val="12887A"/>
                </a:solidFill>
                <a:ea typeface="Pretendard Medium"/>
              </a:rPr>
              <a:t>)</a:t>
            </a:r>
            <a:endParaRPr lang="ko-KR" sz="1200" b="0" i="0" u="none" strike="noStrike" spc="-100" dirty="0">
              <a:solidFill>
                <a:srgbClr val="12887A"/>
              </a:solidFill>
              <a:ea typeface="Pretendard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45100" y="9918700"/>
            <a:ext cx="2933700" cy="165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ko-KR" sz="1100" b="0" i="0" u="none" strike="noStrike">
                <a:solidFill>
                  <a:srgbClr val="12887A"/>
                </a:solidFill>
                <a:ea typeface="THEBanilM"/>
              </a:rPr>
              <a:t>한국신경근육물리치료학회</a:t>
            </a:r>
            <a:r>
              <a:rPr lang="en-US" sz="1100" b="0" i="0" u="none" strike="noStrike">
                <a:solidFill>
                  <a:srgbClr val="12887A"/>
                </a:solidFill>
                <a:latin typeface="THEBanilM"/>
              </a:rPr>
              <a:t>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71900" y="3632200"/>
            <a:ext cx="4991100" cy="3009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2024. 09. 07 (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토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)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09:30 - 09:40: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개회식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Opening ceremony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09:40 - 10:00: Korea: Robot rehabilitation and wearable devices, Prof. </a:t>
            </a:r>
            <a:r>
              <a:rPr lang="en-US" sz="1100" b="1" i="0" u="none" strike="noStrike" spc="-100" dirty="0" err="1">
                <a:solidFill>
                  <a:srgbClr val="262626"/>
                </a:solidFill>
                <a:latin typeface="Pretendard Regular"/>
              </a:rPr>
              <a:t>Sunghoon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JUNG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10:00 - 10:20: China: To Be Scheduled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10:20 - 10:40: Japan: To Be Scheduled, Prof. Yoshinobu GOTO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10:40 - 10:50: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휴식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Break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10:50 - 12:00: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구술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발표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및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질의응답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Oral presentation: 5 presentations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12:00 - 13:00: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점심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Lunch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13:00 - 14:50: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포스터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발표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및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질의응답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Poster presentation: 30 presentations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14:50 - 15:00: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폐회식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Closing session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15:30 - 16:00: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대학시설견학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(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외국연구자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대상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) / University tour</a:t>
            </a:r>
          </a:p>
          <a:p>
            <a:pPr lvl="0" algn="just">
              <a:lnSpc>
                <a:spcPct val="145250"/>
              </a:lnSpc>
            </a:pP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18:00 - 20:00: </a:t>
            </a:r>
            <a:r>
              <a:rPr lang="ko-KR" sz="1100" b="1" i="0" u="none" strike="noStrike" spc="-100" dirty="0">
                <a:solidFill>
                  <a:srgbClr val="262626"/>
                </a:solidFill>
                <a:ea typeface="Pretendard Regular"/>
              </a:rPr>
              <a:t>학술정보교류</a:t>
            </a:r>
            <a:r>
              <a:rPr lang="en-US" sz="1100" b="1" i="0" u="none" strike="noStrike" spc="-100" dirty="0">
                <a:solidFill>
                  <a:srgbClr val="262626"/>
                </a:solidFill>
                <a:latin typeface="Pretendard Regular"/>
              </a:rPr>
              <a:t> / Academic Information Exchange Meeting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500" y="3619500"/>
            <a:ext cx="10668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45250"/>
              </a:lnSpc>
            </a:pPr>
            <a:r>
              <a:rPr lang="ko-KR" sz="1300" b="0" i="0" u="none" strike="noStrike" spc="-100">
                <a:solidFill>
                  <a:srgbClr val="12887A"/>
                </a:solidFill>
                <a:ea typeface="Pretendard Bold"/>
              </a:rPr>
              <a:t>일정안내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70300" y="6858000"/>
            <a:ext cx="4343400" cy="190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45250"/>
              </a:lnSpc>
            </a:pP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우수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포스터논문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시상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: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포스터논문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심사에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따라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우수포스터논문을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선정하여</a:t>
            </a:r>
            <a:r>
              <a:rPr lang="en-US" sz="1100" b="1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1" i="0" u="none" strike="noStrike" spc="-100">
                <a:solidFill>
                  <a:srgbClr val="262626"/>
                </a:solidFill>
                <a:ea typeface="Pretendard Regular"/>
              </a:rPr>
              <a:t>시상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76500" y="6832600"/>
            <a:ext cx="10668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07899"/>
              </a:lnSpc>
            </a:pPr>
            <a:r>
              <a:rPr lang="ko-KR" sz="1300" b="0" i="0" u="none" strike="noStrike" spc="-100">
                <a:solidFill>
                  <a:srgbClr val="12887A"/>
                </a:solidFill>
                <a:ea typeface="Pretendard Bold"/>
              </a:rPr>
              <a:t>발표</a:t>
            </a:r>
            <a:r>
              <a:rPr lang="en-US" sz="1300" b="0" i="0" u="none" strike="noStrike" spc="-100">
                <a:solidFill>
                  <a:srgbClr val="12887A"/>
                </a:solidFill>
                <a:latin typeface="Pretendard Bold"/>
              </a:rPr>
              <a:t> </a:t>
            </a:r>
            <a:r>
              <a:rPr lang="ko-KR" sz="1300" b="0" i="0" u="none" strike="noStrike" spc="-100">
                <a:solidFill>
                  <a:srgbClr val="12887A"/>
                </a:solidFill>
                <a:ea typeface="Pretendard Bold"/>
              </a:rPr>
              <a:t>및</a:t>
            </a:r>
            <a:r>
              <a:rPr lang="en-US" sz="1300" b="0" i="0" u="none" strike="noStrike" spc="-100">
                <a:solidFill>
                  <a:srgbClr val="12887A"/>
                </a:solidFill>
                <a:latin typeface="Pretendard Bold"/>
              </a:rPr>
              <a:t> </a:t>
            </a:r>
            <a:r>
              <a:rPr lang="ko-KR" sz="1300" b="0" i="0" u="none" strike="noStrike" spc="-100">
                <a:solidFill>
                  <a:srgbClr val="12887A"/>
                </a:solidFill>
                <a:ea typeface="Pretendard Bold"/>
              </a:rPr>
              <a:t>시상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48100" y="7848600"/>
            <a:ext cx="4343400" cy="901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45250"/>
              </a:lnSpc>
            </a:pP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신청서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(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포스터논문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전문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또는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초록을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구글폼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제출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 </a:t>
            </a:r>
          </a:p>
          <a:p>
            <a:pPr lvl="0" algn="just">
              <a:lnSpc>
                <a:spcPct val="145250"/>
              </a:lnSpc>
            </a:pP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https://forms.gle/bK67vRQcndjUffm1A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76500" y="7835900"/>
            <a:ext cx="1066800" cy="24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07899"/>
              </a:lnSpc>
            </a:pP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초록제출</a:t>
            </a:r>
            <a:r>
              <a:rPr lang="en-US" sz="1300" b="0" i="0" u="none" strike="noStrike" spc="-100">
                <a:solidFill>
                  <a:srgbClr val="262626"/>
                </a:solidFill>
                <a:latin typeface="Pretendard Bold"/>
              </a:rPr>
              <a:t> </a:t>
            </a: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방법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48100" y="8661400"/>
            <a:ext cx="4648200" cy="1130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45250"/>
              </a:lnSpc>
            </a:pPr>
            <a:r>
              <a:rPr lang="ko-KR" sz="1100" b="0" i="0" u="none" strike="noStrike">
                <a:solidFill>
                  <a:srgbClr val="262626"/>
                </a:solidFill>
                <a:ea typeface="Pretendard ExtraBold"/>
              </a:rPr>
              <a:t>한국신경근육물리치료학회</a:t>
            </a:r>
            <a:r>
              <a:rPr lang="en-US" sz="1100" b="0" i="0" u="none" strike="noStrike">
                <a:solidFill>
                  <a:srgbClr val="262626"/>
                </a:solidFill>
                <a:latin typeface="Pretendard ExtraBold"/>
              </a:rPr>
              <a:t> </a:t>
            </a:r>
          </a:p>
          <a:p>
            <a:pPr lvl="0" algn="just">
              <a:lnSpc>
                <a:spcPct val="145250"/>
              </a:lnSpc>
            </a:pP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주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소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: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충북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청주시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청원구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대성로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298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청주대학교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보건의료대학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 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물리치료학과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사무실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[28503] </a:t>
            </a:r>
          </a:p>
          <a:p>
            <a:pPr lvl="0" algn="just">
              <a:lnSpc>
                <a:spcPct val="145250"/>
              </a:lnSpc>
            </a:pP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전화문의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: 010-3109-2006(</a:t>
            </a: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운영위원장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)</a:t>
            </a:r>
          </a:p>
          <a:p>
            <a:pPr lvl="0" algn="just">
              <a:lnSpc>
                <a:spcPct val="145250"/>
              </a:lnSpc>
            </a:pPr>
            <a:r>
              <a:rPr lang="ko-KR" sz="1100" b="0" i="0" u="none" strike="noStrike" spc="-100">
                <a:solidFill>
                  <a:srgbClr val="262626"/>
                </a:solidFill>
                <a:ea typeface="Pretendard Regular"/>
              </a:rPr>
              <a:t>홈페이지</a:t>
            </a: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 : www.miristory.or.kr</a:t>
            </a:r>
          </a:p>
          <a:p>
            <a:pPr lvl="0" algn="just">
              <a:lnSpc>
                <a:spcPct val="145250"/>
              </a:lnSpc>
            </a:pPr>
            <a:r>
              <a:rPr lang="en-US" sz="1100" b="0" i="0" u="none" strike="noStrike" spc="-100">
                <a:solidFill>
                  <a:srgbClr val="262626"/>
                </a:solidFill>
                <a:latin typeface="Pretendard Regular"/>
              </a:rPr>
              <a:t>e-mail : jneuromuscularrehab@gmail.com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76500" y="8661400"/>
            <a:ext cx="10668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07899"/>
              </a:lnSpc>
            </a:pP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추천서류</a:t>
            </a:r>
          </a:p>
          <a:p>
            <a:pPr lvl="0" algn="just">
              <a:lnSpc>
                <a:spcPct val="107899"/>
              </a:lnSpc>
            </a:pP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접수</a:t>
            </a:r>
            <a:r>
              <a:rPr lang="en-US" sz="1300" b="0" i="0" u="none" strike="noStrike" spc="-100">
                <a:solidFill>
                  <a:srgbClr val="262626"/>
                </a:solidFill>
                <a:latin typeface="Pretendard Bold"/>
              </a:rPr>
              <a:t> </a:t>
            </a: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및</a:t>
            </a:r>
          </a:p>
          <a:p>
            <a:pPr lvl="0" algn="just">
              <a:lnSpc>
                <a:spcPct val="107899"/>
              </a:lnSpc>
            </a:pP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서식</a:t>
            </a:r>
            <a:r>
              <a:rPr lang="en-US" sz="1300" b="0" i="0" u="none" strike="noStrike" spc="-100">
                <a:solidFill>
                  <a:srgbClr val="262626"/>
                </a:solidFill>
                <a:latin typeface="Pretendard Bold"/>
              </a:rPr>
              <a:t> </a:t>
            </a:r>
            <a:r>
              <a:rPr lang="ko-KR" sz="1300" b="0" i="0" u="none" strike="noStrike" spc="-100">
                <a:solidFill>
                  <a:srgbClr val="262626"/>
                </a:solidFill>
                <a:ea typeface="Pretendard Bold"/>
              </a:rPr>
              <a:t>배포처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200" y="3594100"/>
            <a:ext cx="292100" cy="2921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200" y="6807200"/>
            <a:ext cx="292100" cy="2921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8200" y="7797800"/>
            <a:ext cx="330200" cy="3302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8200" y="8623300"/>
            <a:ext cx="330200" cy="3302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07300" y="7747000"/>
            <a:ext cx="914400" cy="901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243</Words>
  <Application>Microsoft Office PowerPoint</Application>
  <PresentationFormat>사용자 지정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Pretendard Medium</vt:lpstr>
      <vt:lpstr>Calibri</vt:lpstr>
      <vt:lpstr>Pretendard Regular</vt:lpstr>
      <vt:lpstr>THEBanilB</vt:lpstr>
      <vt:lpstr>Pretendard ExtraBold</vt:lpstr>
      <vt:lpstr>THEBanilM</vt:lpstr>
      <vt:lpstr>Pretendard Bold</vt:lpstr>
      <vt:lpstr>Arial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윤태림</cp:lastModifiedBy>
  <cp:revision>2</cp:revision>
  <dcterms:created xsi:type="dcterms:W3CDTF">2006-08-16T00:00:00Z</dcterms:created>
  <dcterms:modified xsi:type="dcterms:W3CDTF">2024-08-19T06:16:18Z</dcterms:modified>
</cp:coreProperties>
</file>